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485" r:id="rId2"/>
    <p:sldId id="396" r:id="rId3"/>
    <p:sldId id="257" r:id="rId4"/>
    <p:sldId id="519" r:id="rId5"/>
    <p:sldId id="260" r:id="rId6"/>
    <p:sldId id="522" r:id="rId7"/>
    <p:sldId id="263" r:id="rId8"/>
    <p:sldId id="520" r:id="rId9"/>
    <p:sldId id="521" r:id="rId10"/>
    <p:sldId id="523" r:id="rId11"/>
    <p:sldId id="264" r:id="rId12"/>
    <p:sldId id="265" r:id="rId13"/>
    <p:sldId id="269" r:id="rId14"/>
    <p:sldId id="272" r:id="rId15"/>
    <p:sldId id="270" r:id="rId16"/>
    <p:sldId id="538" r:id="rId17"/>
    <p:sldId id="526" r:id="rId18"/>
    <p:sldId id="273" r:id="rId19"/>
    <p:sldId id="274" r:id="rId20"/>
    <p:sldId id="275" r:id="rId21"/>
    <p:sldId id="276" r:id="rId22"/>
    <p:sldId id="527" r:id="rId23"/>
    <p:sldId id="525" r:id="rId24"/>
    <p:sldId id="528" r:id="rId25"/>
    <p:sldId id="529" r:id="rId26"/>
    <p:sldId id="531" r:id="rId27"/>
    <p:sldId id="532" r:id="rId28"/>
    <p:sldId id="533" r:id="rId29"/>
    <p:sldId id="534" r:id="rId30"/>
    <p:sldId id="535" r:id="rId31"/>
    <p:sldId id="537" r:id="rId32"/>
    <p:sldId id="518" r:id="rId33"/>
  </p:sldIdLst>
  <p:sldSz cx="12192000" cy="6858000"/>
  <p:notesSz cx="6858000" cy="9144000"/>
  <p:embeddedFontLst>
    <p:embeddedFont>
      <p:font typeface="Verdana" panose="020B060403050404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257"/>
            <p14:sldId id="519"/>
            <p14:sldId id="260"/>
            <p14:sldId id="522"/>
            <p14:sldId id="263"/>
            <p14:sldId id="520"/>
            <p14:sldId id="521"/>
            <p14:sldId id="523"/>
            <p14:sldId id="264"/>
            <p14:sldId id="265"/>
            <p14:sldId id="269"/>
            <p14:sldId id="272"/>
            <p14:sldId id="270"/>
            <p14:sldId id="538"/>
            <p14:sldId id="526"/>
            <p14:sldId id="273"/>
            <p14:sldId id="274"/>
            <p14:sldId id="275"/>
            <p14:sldId id="276"/>
            <p14:sldId id="527"/>
            <p14:sldId id="525"/>
            <p14:sldId id="528"/>
            <p14:sldId id="529"/>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53" autoAdjust="0"/>
    <p:restoredTop sz="68967" autoAdjust="0"/>
  </p:normalViewPr>
  <p:slideViewPr>
    <p:cSldViewPr snapToGrid="0">
      <p:cViewPr varScale="1">
        <p:scale>
          <a:sx n="47" d="100"/>
          <a:sy n="47" d="100"/>
        </p:scale>
        <p:origin x="944" y="36"/>
      </p:cViewPr>
      <p:guideLst/>
    </p:cSldViewPr>
  </p:slideViewPr>
  <p:notesTextViewPr>
    <p:cViewPr>
      <p:scale>
        <a:sx n="110" d="100"/>
        <a:sy n="110" d="100"/>
      </p:scale>
      <p:origin x="0" y="0"/>
    </p:cViewPr>
  </p:notesTextViewPr>
  <p:sorterViewPr>
    <p:cViewPr varScale="1">
      <p:scale>
        <a:sx n="1" d="1"/>
        <a:sy n="1" d="1"/>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86610CF7-7CFD-4981-8166-0DED1B2490E6}"/>
    <pc:docChg chg="modSld">
      <pc:chgData name="Mitchell Wand" userId="de9b44c55c049659" providerId="LiveId" clId="{86610CF7-7CFD-4981-8166-0DED1B2490E6}" dt="2022-09-20T21:15:19.107" v="1" actId="20577"/>
      <pc:docMkLst>
        <pc:docMk/>
      </pc:docMkLst>
      <pc:sldChg chg="modSp mod">
        <pc:chgData name="Mitchell Wand" userId="de9b44c55c049659" providerId="LiveId" clId="{86610CF7-7CFD-4981-8166-0DED1B2490E6}" dt="2022-09-20T21:14:55.735" v="0" actId="20577"/>
        <pc:sldMkLst>
          <pc:docMk/>
          <pc:sldMk cId="1007606320" sldId="520"/>
        </pc:sldMkLst>
        <pc:spChg chg="mod">
          <ac:chgData name="Mitchell Wand" userId="de9b44c55c049659" providerId="LiveId" clId="{86610CF7-7CFD-4981-8166-0DED1B2490E6}" dt="2022-09-20T21:14:55.735" v="0" actId="20577"/>
          <ac:spMkLst>
            <pc:docMk/>
            <pc:sldMk cId="1007606320" sldId="520"/>
            <ac:spMk id="3" creationId="{F2B1264D-D8C0-AF4A-831C-4CED4E3AF7D4}"/>
          </ac:spMkLst>
        </pc:spChg>
      </pc:sldChg>
      <pc:sldChg chg="modNotesTx">
        <pc:chgData name="Mitchell Wand" userId="de9b44c55c049659" providerId="LiveId" clId="{86610CF7-7CFD-4981-8166-0DED1B2490E6}" dt="2022-09-20T21:15:19.107" v="1" actId="20577"/>
        <pc:sldMkLst>
          <pc:docMk/>
          <pc:sldMk cId="1985064915"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also favors teams that are organized around product value, rather than technology or platform.</a:t>
            </a:r>
          </a:p>
          <a:p>
            <a:endParaRPr lang="en-US" dirty="0"/>
          </a:p>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As we discussed early in this lesson, code review is a process that is aligned with agile values. In addition to finding defects, it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31</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32</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Halt and Catch Fire… building a clean-room implementation of IBM PC bios. Set in a silicon praire (DFW texas - think texas instruments). Company is on a big deadline to re-implement entire IBM PC bios *very* fast, funded by texas oil money. They bring in some software manager who then hires a huge new team of developers, and project keeps slipping. Our hero, Cameron Howe (Mackenzie Davis) confronts the executive Joe MacMillan (Lee Pace).</a:t>
            </a:r>
          </a:p>
          <a:p>
            <a:r>
              <a:t>Play until :24 “How do you even know which programmers to keep?”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1/30/2024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1/30/2024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1/30/2024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1/30/2024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1/30/2024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1/30/2024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1/30/2024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1/30/2024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1/30/2024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1/30/2024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1/30/2024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1/30/2024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1/30/2024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ieeexplore.ieee.org/document/881204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sre.google/sre-book/example-postmorte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jLpfGGdJlAY?feature=oembed"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7.3: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Jon Bell, Adeel Bhutta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2024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4000" dirty="0"/>
              <a:t>Agile Favors “Two-Pizza” Teams</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10</a:t>
            </a:fld>
            <a:endParaRPr lang="en-US"/>
          </a:p>
        </p:txBody>
      </p:sp>
    </p:spTree>
    <p:extLst>
      <p:ext uri="{BB962C8B-B14F-4D97-AF65-F5344CB8AC3E}">
        <p14:creationId xmlns:p14="http://schemas.microsoft.com/office/powerpoint/2010/main" val="392759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a:bodyPr>
          <a:lstStyle/>
          <a:p>
            <a:r>
              <a:rPr lang="en-US" sz="4000" dirty="0"/>
              <a:t>Agile Favors “Product” teams, not ”Platform” teams</a:t>
            </a:r>
            <a:endParaRPr sz="4000" dirty="0"/>
          </a:p>
        </p:txBody>
      </p:sp>
      <p:sp>
        <p:nvSpPr>
          <p:cNvPr id="212" name="You are the support person for your changes, regardless of platform…"/>
          <p:cNvSpPr txBox="1">
            <a:spLocks noGrp="1"/>
          </p:cNvSpPr>
          <p:nvPr>
            <p:ph type="body" idx="1"/>
          </p:nvPr>
        </p:nvSpPr>
        <p:spPr>
          <a:prstGeom prst="rect">
            <a:avLst/>
          </a:prstGeom>
        </p:spPr>
        <p:txBody>
          <a:bodyPr/>
          <a:lstStyle/>
          <a:p>
            <a:pPr marL="0" indent="0">
              <a:buNone/>
            </a:pPr>
            <a:r>
              <a:rPr dirty="0"/>
              <a:t>Example: Facebook mobile teams (</a:t>
            </a:r>
            <a:r>
              <a:rPr lang="en-US" dirty="0"/>
              <a:t>with platform organization</a:t>
            </a:r>
            <a:r>
              <a:rPr dirty="0"/>
              <a:t>)</a:t>
            </a:r>
          </a:p>
        </p:txBody>
      </p:sp>
      <p:sp>
        <p:nvSpPr>
          <p:cNvPr id="21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2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641082" y="6212830"/>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7" name="Platform Experts"/>
          <p:cNvSpPr/>
          <p:nvPr/>
        </p:nvSpPr>
        <p:spPr>
          <a:xfrm>
            <a:off x="5900293" y="6232303"/>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sp>
        <p:nvSpPr>
          <p:cNvPr id="238"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845719"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845719"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845719"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845719"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845719"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845719"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grpSp>
        <p:nvGrpSpPr>
          <p:cNvPr id="45" name="Group">
            <a:extLst>
              <a:ext uri="{FF2B5EF4-FFF2-40B4-BE49-F238E27FC236}">
                <a16:creationId xmlns:a16="http://schemas.microsoft.com/office/drawing/2014/main" id="{C785609E-6D3A-1646-9C1B-6AABD90BBD34}"/>
              </a:ext>
            </a:extLst>
          </p:cNvPr>
          <p:cNvGrpSpPr/>
          <p:nvPr/>
        </p:nvGrpSpPr>
        <p:grpSpPr>
          <a:xfrm>
            <a:off x="2037436" y="3971731"/>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4000" dirty="0"/>
              <a:t>Agile Favors “Product” teams, not ”Platform” teams</a:t>
            </a:r>
            <a:endParaRPr sz="4000" dirty="0"/>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9" name="You are the support person for your changes, regardless of platform…"/>
          <p:cNvSpPr txBox="1">
            <a:spLocks noGrp="1"/>
          </p:cNvSpPr>
          <p:nvPr>
            <p:ph type="body" idx="1"/>
          </p:nvPr>
        </p:nvSpPr>
        <p:spPr>
          <a:xfrm>
            <a:off x="838200" y="1825625"/>
            <a:ext cx="10515600" cy="1631157"/>
          </a:xfrm>
          <a:prstGeom prst="rect">
            <a:avLst/>
          </a:prstGeom>
        </p:spPr>
        <p:txBody>
          <a:bodyPr/>
          <a:lstStyle/>
          <a:p>
            <a:pPr marL="0" indent="0">
              <a:buNone/>
            </a:pPr>
            <a:r>
              <a:rPr lang="en-US" dirty="0"/>
              <a:t>Example: Facebook mobile teams (with platform organization)</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sz="3600" dirty="0"/>
              <a:t>Create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r>
              <a:rPr sz="90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r>
              <a:rPr sz="900"/>
              <a:t>“Expectations, Outcomes, and Challenges of Modern Code Review”, Bacchelli &amp; Bird, ICSE 2013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p:txBody>
      </p:sp>
      <p:sp>
        <p:nvSpPr>
          <p:cNvPr id="398" name="Cockburn and Williams. The Costs and Benefits of Pair Programming, (In: Extreme Programming Explained 2001)"/>
          <p:cNvSpPr txBox="1"/>
          <p:nvPr/>
        </p:nvSpPr>
        <p:spPr>
          <a:xfrm>
            <a:off x="2108977" y="6288969"/>
            <a:ext cx="530273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Cockburn and Williams. The Costs and Benefits of Pair Programming, (In: Extreme Programming Explained 2001)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a:t>“</a:t>
            </a:r>
            <a:r>
              <a:rPr sz="1000" u="sng">
                <a:solidFill>
                  <a:srgbClr val="0000FF"/>
                </a:solidFill>
                <a:uFill>
                  <a:solidFill>
                    <a:srgbClr val="0000FF"/>
                  </a:solidFill>
                </a:uFill>
                <a:hlinkClick r:id="rId4"/>
              </a:rPr>
              <a:t>Peer interaction effectively, yet infrequently, enables programmers to discover new tools</a:t>
            </a:r>
            <a:r>
              <a:rPr sz="100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and Knowledge Sharing</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81266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a:bodyPr>
          <a:lstStyle/>
          <a:p>
            <a:pPr marL="0" indent="0">
              <a:buNone/>
            </a:pPr>
            <a:r>
              <a:rPr lang="en-US" b="1" dirty="0"/>
              <a:t>Wikis, blogs, tech talks scale-out more than 1:1 mentoring</a:t>
            </a:r>
          </a:p>
          <a:p>
            <a:r>
              <a:rPr lang="en-US" dirty="0"/>
              <a:t>Rule of thumb: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Do Developers Discover New Tools On The Toilet?"/>
          <p:cNvSpPr txBox="1">
            <a:spLocks noGrp="1"/>
          </p:cNvSpPr>
          <p:nvPr>
            <p:ph type="title"/>
          </p:nvPr>
        </p:nvSpPr>
        <p:spPr>
          <a:prstGeom prst="rect">
            <a:avLst/>
          </a:prstGeom>
        </p:spPr>
        <p:txBody>
          <a:bodyPr>
            <a:normAutofit/>
          </a:bodyPr>
          <a:lstStyle>
            <a:lvl1pPr defTabSz="2145736">
              <a:defRPr sz="7480" spc="-149"/>
            </a:lvl1pPr>
          </a:lstStyle>
          <a:p>
            <a:r>
              <a:rPr sz="3600" dirty="0"/>
              <a:t>Do Developers Discover New Tools On The Toilet?</a:t>
            </a:r>
          </a:p>
        </p:txBody>
      </p:sp>
      <p:sp>
        <p:nvSpPr>
          <p:cNvPr id="424" name="Murphy-Hill et al, ICSE 2019"/>
          <p:cNvSpPr txBox="1">
            <a:spLocks noGrp="1"/>
          </p:cNvSpPr>
          <p:nvPr>
            <p:ph idx="1"/>
          </p:nvPr>
        </p:nvSpPr>
        <p:spPr>
          <a:xfrm>
            <a:off x="838200" y="1500160"/>
            <a:ext cx="7070573" cy="4351338"/>
          </a:xfrm>
          <a:prstGeom prst="rect">
            <a:avLst/>
          </a:prstGeom>
        </p:spPr>
        <p:txBody>
          <a:bodyPr>
            <a:normAutofit lnSpcReduction="10000"/>
          </a:bodyPr>
          <a:lstStyle/>
          <a:p>
            <a:r>
              <a:rPr lang="en-US" dirty="0"/>
              <a:t>Researchers studied the efficacy of the flyer</a:t>
            </a:r>
          </a:p>
          <a:p>
            <a:r>
              <a:rPr lang="en-US" dirty="0"/>
              <a:t>Exposure to the flyers significantly increased and sustained adoption of the tools advertised on them</a:t>
            </a:r>
          </a:p>
          <a:p>
            <a:r>
              <a:rPr lang="en-US" dirty="0"/>
              <a:t>Provided more “memorability” compared to social media (location + curation)</a:t>
            </a:r>
          </a:p>
          <a:p>
            <a:r>
              <a:rPr lang="en-US" dirty="0"/>
              <a:t>Limitations</a:t>
            </a:r>
          </a:p>
          <a:p>
            <a:pPr lvl="1"/>
            <a:r>
              <a:rPr lang="en-US" dirty="0"/>
              <a:t>Not evenly posted and updated globally (volunteer effort; minority tax)</a:t>
            </a:r>
          </a:p>
          <a:p>
            <a:pPr lvl="1"/>
            <a:r>
              <a:rPr lang="en-US" dirty="0"/>
              <a:t>Editorial curation is difficult</a:t>
            </a:r>
          </a:p>
          <a:p>
            <a:pPr lvl="1"/>
            <a:r>
              <a:rPr lang="en-US" dirty="0"/>
              <a:t>Not all episodes are relevant to all teams</a:t>
            </a:r>
          </a:p>
        </p:txBody>
      </p:sp>
      <p:grpSp>
        <p:nvGrpSpPr>
          <p:cNvPr id="2" name="Image">
            <a:extLst>
              <a:ext uri="{FF2B5EF4-FFF2-40B4-BE49-F238E27FC236}">
                <a16:creationId xmlns:a16="http://schemas.microsoft.com/office/drawing/2014/main" id="{73EEA393-8B2A-E87D-9C8C-D8F6220DD424}"/>
              </a:ext>
            </a:extLst>
          </p:cNvPr>
          <p:cNvGrpSpPr/>
          <p:nvPr/>
        </p:nvGrpSpPr>
        <p:grpSpPr>
          <a:xfrm>
            <a:off x="7908774" y="1581636"/>
            <a:ext cx="4055685" cy="5232289"/>
            <a:chOff x="0" y="0"/>
            <a:chExt cx="8111369" cy="10464576"/>
          </a:xfrm>
        </p:grpSpPr>
        <p:pic>
          <p:nvPicPr>
            <p:cNvPr id="3" name="Image" descr="Image">
              <a:extLst>
                <a:ext uri="{FF2B5EF4-FFF2-40B4-BE49-F238E27FC236}">
                  <a16:creationId xmlns:a16="http://schemas.microsoft.com/office/drawing/2014/main" id="{859789FF-D377-2572-86EC-E6DA8B5B4EA9}"/>
                </a:ext>
              </a:extLst>
            </p:cNvPr>
            <p:cNvPicPr>
              <a:picLocks noChangeAspect="1"/>
            </p:cNvPicPr>
            <p:nvPr/>
          </p:nvPicPr>
          <p:blipFill>
            <a:blip r:embed="rId2"/>
            <a:stretch>
              <a:fillRect/>
            </a:stretch>
          </p:blipFill>
          <p:spPr>
            <a:xfrm>
              <a:off x="203200" y="203200"/>
              <a:ext cx="7704970" cy="10020077"/>
            </a:xfrm>
            <a:prstGeom prst="rect">
              <a:avLst/>
            </a:prstGeom>
            <a:ln>
              <a:noFill/>
            </a:ln>
            <a:effectLst/>
          </p:spPr>
        </p:pic>
        <p:pic>
          <p:nvPicPr>
            <p:cNvPr id="4" name="Image" descr="Image">
              <a:extLst>
                <a:ext uri="{FF2B5EF4-FFF2-40B4-BE49-F238E27FC236}">
                  <a16:creationId xmlns:a16="http://schemas.microsoft.com/office/drawing/2014/main" id="{23DFC879-3E16-9D8D-5F33-033B7AC07F9B}"/>
                </a:ext>
              </a:extLst>
            </p:cNvPr>
            <p:cNvPicPr>
              <a:picLocks/>
            </p:cNvPicPr>
            <p:nvPr/>
          </p:nvPicPr>
          <p:blipFill>
            <a:blip r:embed="rId3"/>
            <a:stretch>
              <a:fillRect/>
            </a:stretch>
          </p:blipFill>
          <p:spPr>
            <a:xfrm>
              <a:off x="0" y="0"/>
              <a:ext cx="8111370" cy="10464577"/>
            </a:xfrm>
            <a:prstGeom prst="rect">
              <a:avLst/>
            </a:prstGeom>
            <a:effectLst/>
          </p:spPr>
        </p:pic>
      </p:grpSp>
      <p:sp>
        <p:nvSpPr>
          <p:cNvPr id="5" name="“Peer interaction effectively, yet infrequently, enables programmers to discover new tools”, Emerson Murphy-Hill &amp; Gail C. Murphy, CSCW 2011">
            <a:extLst>
              <a:ext uri="{FF2B5EF4-FFF2-40B4-BE49-F238E27FC236}">
                <a16:creationId xmlns:a16="http://schemas.microsoft.com/office/drawing/2014/main" id="{27AF4468-E1C4-9F8A-200F-FC612E282990}"/>
              </a:ext>
            </a:extLst>
          </p:cNvPr>
          <p:cNvSpPr txBox="1"/>
          <p:nvPr/>
        </p:nvSpPr>
        <p:spPr>
          <a:xfrm>
            <a:off x="1363935" y="6590683"/>
            <a:ext cx="4732065"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lang="en-US" sz="1000" u="sng" dirty="0">
                <a:solidFill>
                  <a:srgbClr val="0000FF"/>
                </a:solidFill>
                <a:uFill>
                  <a:solidFill>
                    <a:srgbClr val="0000FF"/>
                  </a:solidFill>
                </a:uFill>
                <a:hlinkClick r:id="rId4"/>
              </a:rPr>
              <a:t>Do Developers </a:t>
            </a:r>
            <a:r>
              <a:rPr lang="en-US" sz="1000" u="sng" dirty="0" err="1">
                <a:solidFill>
                  <a:srgbClr val="0000FF"/>
                </a:solidFill>
                <a:uFill>
                  <a:solidFill>
                    <a:srgbClr val="0000FF"/>
                  </a:solidFill>
                </a:uFill>
                <a:hlinkClick r:id="rId4"/>
              </a:rPr>
              <a:t>Disocver</a:t>
            </a:r>
            <a:r>
              <a:rPr lang="en-US" sz="1000" u="sng" dirty="0">
                <a:solidFill>
                  <a:srgbClr val="0000FF"/>
                </a:solidFill>
                <a:uFill>
                  <a:solidFill>
                    <a:srgbClr val="0000FF"/>
                  </a:solidFill>
                </a:uFill>
                <a:hlinkClick r:id="rId4"/>
              </a:rPr>
              <a:t> New Tools on The Toilet?</a:t>
            </a:r>
            <a:r>
              <a:rPr sz="1000" dirty="0"/>
              <a:t>”, Emerson Murphy-Hill</a:t>
            </a:r>
            <a:r>
              <a:rPr lang="en-US" sz="1000" dirty="0"/>
              <a:t> et al, ICSE 2019</a:t>
            </a:r>
            <a:endParaRPr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4" name="Anti-Patterns for Teams"/>
          <p:cNvSpPr txBox="1">
            <a:spLocks noGrp="1"/>
          </p:cNvSpPr>
          <p:nvPr>
            <p:ph type="title"/>
          </p:nvPr>
        </p:nvSpPr>
        <p:spPr>
          <a:xfrm>
            <a:off x="603250" y="116417"/>
            <a:ext cx="10985500" cy="716582"/>
          </a:xfrm>
          <a:prstGeom prst="rect">
            <a:avLst/>
          </a:prstGeom>
        </p:spPr>
        <p:txBody>
          <a:bodyPr>
            <a:normAutofit/>
          </a:bodyPr>
          <a:lstStyle/>
          <a:p>
            <a:r>
              <a:rPr sz="3600" dirty="0"/>
              <a:t>Anti-Patterns for Teams</a:t>
            </a:r>
          </a:p>
        </p:txBody>
      </p:sp>
      <p:sp>
        <p:nvSpPr>
          <p:cNvPr id="435" name="Body Level One…"/>
          <p:cNvSpPr txBox="1">
            <a:spLocks noGrp="1"/>
          </p:cNvSpPr>
          <p:nvPr>
            <p:ph type="body" idx="21"/>
          </p:nvPr>
        </p:nvSpPr>
        <p:spPr>
          <a:prstGeom prst="rect">
            <a:avLst/>
          </a:prstGeom>
        </p:spPr>
        <p:txBody>
          <a:bodyPr>
            <a:normAutofit fontScale="92500" lnSpcReduction="10000"/>
          </a:bodyPr>
          <a:lstStyle/>
          <a:p>
            <a:endParaRPr/>
          </a:p>
        </p:txBody>
      </p:sp>
      <p:pic>
        <p:nvPicPr>
          <p:cNvPr id="436" name="Screenshot 2023-01-31 at 10.21.24 AM.png" descr="Screenshot 2023-01-31 at 10.21.24 AM.png"/>
          <p:cNvPicPr>
            <a:picLocks noChangeAspect="1"/>
          </p:cNvPicPr>
          <p:nvPr/>
        </p:nvPicPr>
        <p:blipFill>
          <a:blip r:embed="rId2"/>
          <a:stretch>
            <a:fillRect/>
          </a:stretch>
        </p:blipFill>
        <p:spPr>
          <a:xfrm>
            <a:off x="544321" y="1227072"/>
            <a:ext cx="4360207" cy="5922367"/>
          </a:xfrm>
          <a:prstGeom prst="rect">
            <a:avLst/>
          </a:prstGeom>
          <a:ln w="12700">
            <a:miter lim="400000"/>
          </a:ln>
        </p:spPr>
      </p:pic>
      <p:pic>
        <p:nvPicPr>
          <p:cNvPr id="437" name="Screenshot 2023-01-31 at 10.24.17 AM.png" descr="Screenshot 2023-01-31 at 10.24.17 AM.png"/>
          <p:cNvPicPr>
            <a:picLocks noChangeAspect="1"/>
          </p:cNvPicPr>
          <p:nvPr/>
        </p:nvPicPr>
        <p:blipFill>
          <a:blip r:embed="rId3"/>
          <a:stretch>
            <a:fillRect/>
          </a:stretch>
        </p:blipFill>
        <p:spPr>
          <a:xfrm>
            <a:off x="4777654" y="967806"/>
            <a:ext cx="4024710" cy="6185972"/>
          </a:xfrm>
          <a:prstGeom prst="rect">
            <a:avLst/>
          </a:prstGeom>
          <a:ln w="12700">
            <a:miter lim="400000"/>
          </a:ln>
        </p:spPr>
      </p:pic>
      <p:pic>
        <p:nvPicPr>
          <p:cNvPr id="438" name="Screenshot 2023-01-31 at 10.24.58 AM.png" descr="Screenshot 2023-01-31 at 10.24.58 AM.png"/>
          <p:cNvPicPr>
            <a:picLocks noChangeAspect="1"/>
          </p:cNvPicPr>
          <p:nvPr/>
        </p:nvPicPr>
        <p:blipFill>
          <a:blip r:embed="rId4"/>
          <a:stretch>
            <a:fillRect/>
          </a:stretch>
        </p:blipFill>
        <p:spPr>
          <a:xfrm>
            <a:off x="8512512" y="580126"/>
            <a:ext cx="3795568" cy="6277285"/>
          </a:xfrm>
          <a:prstGeom prst="rect">
            <a:avLst/>
          </a:prstGeom>
          <a:ln w="12700">
            <a:miter lim="400000"/>
          </a:ln>
        </p:spPr>
      </p:pic>
      <p:sp>
        <p:nvSpPr>
          <p:cNvPr id="439" name="(CIA Sabotage Guide c 1944)"/>
          <p:cNvSpPr txBox="1">
            <a:spLocks noGrp="1"/>
          </p:cNvSpPr>
          <p:nvPr>
            <p:ph type="body" sz="quarter" idx="1"/>
          </p:nvPr>
        </p:nvSpPr>
        <p:spPr>
          <a:xfrm>
            <a:off x="603250" y="746214"/>
            <a:ext cx="10985500" cy="467391"/>
          </a:xfrm>
          <a:prstGeom prst="rect">
            <a:avLst/>
          </a:prstGeom>
        </p:spPr>
        <p:txBody>
          <a:bodyPr>
            <a:normAutofit lnSpcReduction="10000"/>
          </a:bodyPr>
          <a:lstStyle/>
          <a:p>
            <a:r>
              <a:rPr dirty="0"/>
              <a:t>(CIA Sabotage Guide c 1944)</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lstStyle/>
          <a:p>
            <a:r>
              <a:rPr lang="en-US"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138716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24</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Everyone else does it right,</a:t>
              </a:r>
            </a:p>
            <a:p>
              <a:pPr>
                <a:defRPr sz="4000">
                  <a:solidFill>
                    <a:srgbClr val="000000"/>
                  </a:solidFill>
                </a:defRPr>
              </a:pPr>
              <a:r>
                <a:rPr sz="200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25</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sz="4000"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26</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spTree>
    <p:extLst>
      <p:ext uri="{BB962C8B-B14F-4D97-AF65-F5344CB8AC3E}">
        <p14:creationId xmlns:p14="http://schemas.microsoft.com/office/powerpoint/2010/main" val="201234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402530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29</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lstStyle>
            <a:lvl1pPr defTabSz="2438337"/>
          </a:lstStyle>
          <a:p>
            <a:r>
              <a:rPr dirty="0">
                <a:highlight>
                  <a:srgbClr val="C0C0C0"/>
                </a:highlight>
              </a:rPr>
              <a:t>Why </a:t>
            </a:r>
            <a:r>
              <a:rPr lang="en-US" dirty="0">
                <a:highlight>
                  <a:srgbClr val="C0C0C0"/>
                </a:highlight>
              </a:rPr>
              <a:t>Teams</a:t>
            </a:r>
            <a:r>
              <a:rPr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dirty="0">
                <a:highlight>
                  <a:srgbClr val="C0C0C0"/>
                </a:highlight>
              </a:rPr>
              <a:t>Even if one person </a:t>
            </a:r>
            <a:r>
              <a:rPr i="1" dirty="0">
                <a:highlight>
                  <a:srgbClr val="C0C0C0"/>
                </a:highlight>
              </a:rPr>
              <a:t>can</a:t>
            </a:r>
            <a:r>
              <a:rPr dirty="0">
                <a:highlight>
                  <a:srgbClr val="C0C0C0"/>
                </a:highlight>
              </a:rPr>
              <a:t> own all of a project, they shouldn’t be relied to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30</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31</a:t>
            </a:fld>
            <a:endParaRPr lang="en-US"/>
          </a:p>
        </p:txBody>
      </p:sp>
    </p:spTree>
    <p:extLst>
      <p:ext uri="{BB962C8B-B14F-4D97-AF65-F5344CB8AC3E}">
        <p14:creationId xmlns:p14="http://schemas.microsoft.com/office/powerpoint/2010/main" val="1235026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32</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4</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Operations</a:t>
            </a:r>
          </a:p>
          <a:p>
            <a:pPr lvl="1"/>
            <a:r>
              <a:rPr lang="en-US" dirty="0"/>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Brooks’ Law: Historical Context"/>
          <p:cNvSpPr txBox="1">
            <a:spLocks noGrp="1"/>
          </p:cNvSpPr>
          <p:nvPr>
            <p:ph type="title"/>
          </p:nvPr>
        </p:nvSpPr>
        <p:spPr>
          <a:prstGeom prst="rect">
            <a:avLst/>
          </a:prstGeom>
        </p:spPr>
        <p:txBody>
          <a:bodyPr>
            <a:normAutofit/>
          </a:bodyPr>
          <a:lstStyle/>
          <a:p>
            <a:r>
              <a:rPr sz="3600" dirty="0"/>
              <a:t>Brooks’ Law: </a:t>
            </a:r>
            <a:r>
              <a:rPr lang="en-US" sz="3600" dirty="0"/>
              <a:t>Cultural References</a:t>
            </a:r>
            <a:endParaRPr sz="3600" dirty="0"/>
          </a:p>
        </p:txBody>
      </p:sp>
      <p:sp>
        <p:nvSpPr>
          <p:cNvPr id="187" name="Slide Subtitle"/>
          <p:cNvSpPr txBox="1">
            <a:spLocks noGrp="1"/>
          </p:cNvSpPr>
          <p:nvPr>
            <p:ph type="body" sz="quarter" idx="1"/>
          </p:nvPr>
        </p:nvSpPr>
        <p:spPr>
          <a:prstGeom prst="rect">
            <a:avLst/>
          </a:prstGeom>
        </p:spPr>
        <p:txBody>
          <a:bodyPr/>
          <a:lstStyle/>
          <a:p>
            <a:endParaRPr/>
          </a:p>
        </p:txBody>
      </p:sp>
      <p:pic>
        <p:nvPicPr>
          <p:cNvPr id="189" name="Talked About Scene: Episode 105: Halt and Catch Fire: Adventure" descr="Talked About Scene: Episode 105: Halt and Catch Fire: Adventure"/>
          <p:cNvPicPr>
            <a:picLocks/>
          </p:cNvPicPr>
          <p:nvPr>
            <a:videoFile r:link="rId1"/>
          </p:nvPr>
        </p:nvPicPr>
        <p:blipFill>
          <a:blip r:embed="rId4"/>
          <a:stretch>
            <a:fillRect/>
          </a:stretch>
        </p:blipFill>
        <p:spPr>
          <a:xfrm>
            <a:off x="2032000" y="1902255"/>
            <a:ext cx="8128000" cy="4572001"/>
          </a:xfrm>
          <a:prstGeom prst="rect">
            <a:avLst/>
          </a:prstGeom>
        </p:spPr>
      </p:pic>
      <p:sp>
        <p:nvSpPr>
          <p:cNvPr id="190" name="AMC’s Halt and Catch Fire, Season 1 Episode 5"/>
          <p:cNvSpPr txBox="1"/>
          <p:nvPr/>
        </p:nvSpPr>
        <p:spPr>
          <a:xfrm>
            <a:off x="4442371" y="6551435"/>
            <a:ext cx="221214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AMC’s Halt and Catch Fire, Season 1 Episode 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9"/>
                </p:tgtEl>
              </p:cMediaNode>
            </p:video>
            <p:seq concurrent="1" prevAc="none"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9"/>
                                        </p:tgtEl>
                                      </p:cBhvr>
                                    </p:cmd>
                                  </p:childTnLst>
                                </p:cTn>
                              </p:par>
                            </p:childTnLst>
                          </p:cTn>
                        </p:par>
                      </p:childTnLst>
                    </p:cTn>
                  </p:par>
                </p:childTnLst>
              </p:cTn>
              <p:nextCondLst>
                <p:cond evt="onClick" delay="0">
                  <p:tgtEl>
                    <p:spTgt spid="18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team-members to treat each other well?</a:t>
            </a:r>
          </a:p>
          <a:p>
            <a:r>
              <a:rPr lang="en-US" dirty="0"/>
              <a:t>How do you encourage teams to share knowledge and collaborate?</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630936" y="2807208"/>
            <a:ext cx="3429000" cy="3410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12613</TotalTime>
  <Words>5821</Words>
  <Application>Microsoft Office PowerPoint</Application>
  <PresentationFormat>Widescreen</PresentationFormat>
  <Paragraphs>435</Paragraphs>
  <Slides>32</Slides>
  <Notes>30</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Helvetica Neue</vt:lpstr>
      <vt:lpstr>Verdana</vt:lpstr>
      <vt:lpstr>Arial</vt:lpstr>
      <vt:lpstr>Calibri Light</vt:lpstr>
      <vt:lpstr>Office Theme</vt:lpstr>
      <vt:lpstr>CS 4530: Fundamentals of Software Engineering Lesson 7.3: Teams</vt:lpstr>
      <vt:lpstr>Learning Goals for this Lesson</vt:lpstr>
      <vt:lpstr>Why Teams? The Bus Factor</vt:lpstr>
      <vt:lpstr>Why Teams? “The 10x Engineer”</vt:lpstr>
      <vt:lpstr>Why Teams? Software Engineering Draws on Many Skills</vt:lpstr>
      <vt:lpstr>Teams are hard: Brooks’ Law</vt:lpstr>
      <vt:lpstr>Brooks’ Law: Cultural References</vt:lpstr>
      <vt:lpstr>What goes wrong with teams in software development?</vt:lpstr>
      <vt:lpstr>How do we structure teams efficiently?</vt:lpstr>
      <vt:lpstr>Agile Favors “Two-Pizza” Teams</vt:lpstr>
      <vt:lpstr>Agile Favors “Product” teams, not ”Platform” teams</vt:lpstr>
      <vt:lpstr>Agile Favors “Product” teams, not ”Platform” teams</vt:lpstr>
      <vt:lpstr>Create Intentional Opportunities for Knowledge Sharing</vt:lpstr>
      <vt:lpstr>Code Review is a Knowledge Sharing Opportunity</vt:lpstr>
      <vt:lpstr>Pair Programming is a Knowledge Sharing Activity</vt:lpstr>
      <vt:lpstr>Pair Programming Improves Tool Diffusion</vt:lpstr>
      <vt:lpstr>Scaling Communication and Knowledge Sharing</vt:lpstr>
      <vt:lpstr>Standardize and Document Best Practices</vt:lpstr>
      <vt:lpstr>Do Developers Discover New Tools On The Toilet?</vt:lpstr>
      <vt:lpstr>Communicate Development Activities with Different Channels</vt:lpstr>
      <vt:lpstr>Anti-Patterns for Teams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246</cp:revision>
  <dcterms:created xsi:type="dcterms:W3CDTF">2021-01-07T15:19:22Z</dcterms:created>
  <dcterms:modified xsi:type="dcterms:W3CDTF">2024-01-30T14:40:11Z</dcterms:modified>
</cp:coreProperties>
</file>